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7315200" cy="9601200"/>
  <p:embeddedFontLst>
    <p:embeddedFont>
      <p:font typeface="Roboto Mono Medium"/>
      <p:regular r:id="rId22"/>
      <p:bold r:id="rId23"/>
      <p:italic r:id="rId24"/>
      <p:boldItalic r:id="rId25"/>
    </p:embeddedFont>
    <p:embeddedFont>
      <p:font typeface="Roboto Mon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GoogleSlidesCustomDataVersion2">
      <go:slidesCustomData xmlns:go="http://customooxmlschemas.google.com/" r:id="rId30" roundtripDataSignature="AMtx7mjdj3O1+FJcirqMqYUYuZAkw0WD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024" orient="horz"/>
        <p:guide pos="2304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RobotoMonoMedium-regular.fntdata"/><Relationship Id="rId21" Type="http://schemas.openxmlformats.org/officeDocument/2006/relationships/slide" Target="slides/slide16.xml"/><Relationship Id="rId24" Type="http://schemas.openxmlformats.org/officeDocument/2006/relationships/font" Target="fonts/RobotoMonoMedium-italic.fntdata"/><Relationship Id="rId23" Type="http://schemas.openxmlformats.org/officeDocument/2006/relationships/font" Target="fonts/RobotoMono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Mono-regular.fntdata"/><Relationship Id="rId25" Type="http://schemas.openxmlformats.org/officeDocument/2006/relationships/font" Target="fonts/RobotoMonoMedium-boldItalic.fntdata"/><Relationship Id="rId28" Type="http://schemas.openxmlformats.org/officeDocument/2006/relationships/font" Target="fonts/RobotoMono-italic.fntdata"/><Relationship Id="rId27" Type="http://schemas.openxmlformats.org/officeDocument/2006/relationships/font" Target="fonts/RobotoMon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Mon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0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43589" y="0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c2382d8d51_0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g3c2382d8d51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c2382d8d51_0_13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3c2382d8d51_0_13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g3c2382d8d51_0_13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c2382d8d51_0_3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g3c2382d8d51_0_3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c2382d8d51_0_4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g3c2382d8d51_0_4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g3c2382d8d51_0_4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c2382d8d51_0_271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3c2382d8d51_0_271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g3c2382d8d51_0_271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bd0a5294d4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bd0a5294d4_0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bd0a5294d4_0_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bd0a5294d4_0_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bd0a5294d4_0_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3bd0a5294d4_0_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c2382d8d51_0_23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3c2382d8d51_0_23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g3c2382d8d51_0_23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c2382d8d51_0_25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g3c2382d8d51_0_25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g3c2382d8d51_0_254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c2382d8d51_0_27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g3c2382d8d51_0_27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" name="Google Shape;175;g3c2382d8d51_0_27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c2382d8d51_0_29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g3c2382d8d51_0_29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g3c2382d8d51_0_29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c2382d8d51_0_28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g3c2382d8d51_0_28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g3c2382d8d51_0_28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c2382d8d51_0_30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g3c2382d8d51_0_30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g3c2382d8d51_0_30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c25f4ede35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g3c25f4ede35_0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g3c25f4ede35_0_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title"/>
          </p:nvPr>
        </p:nvSpPr>
        <p:spPr>
          <a:xfrm>
            <a:off x="457200" y="274638"/>
            <a:ext cx="8229600" cy="902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body"/>
          </p:nvPr>
        </p:nvSpPr>
        <p:spPr>
          <a:xfrm>
            <a:off x="457200" y="1346200"/>
            <a:ext cx="8229600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eb.eecs.umich.edu/~nham/" TargetMode="Externa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609600" y="1524000"/>
            <a:ext cx="82296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000"/>
              <a:t>EECS 498 System Design of a Search Engine</a:t>
            </a:r>
            <a:br>
              <a:rPr lang="en-US"/>
            </a:br>
            <a:r>
              <a:rPr lang="en-US" sz="3100"/>
              <a:t>Winter 2026</a:t>
            </a:r>
            <a:br>
              <a:rPr lang="en-US"/>
            </a:br>
            <a:r>
              <a:rPr lang="en-US" sz="3100"/>
              <a:t>Lab 5: GTest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321725" y="3962400"/>
            <a:ext cx="6679200" cy="25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GSI: Christopher Davis</a:t>
            </a:r>
            <a:b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IA: Rickey Dong</a:t>
            </a:r>
            <a:endParaRPr b="0" i="0" sz="22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Nicole Hamilton</a:t>
            </a:r>
            <a:b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https://web.eecs.umich.edu/~nham/</a:t>
            </a:r>
            <a:br>
              <a:rPr b="0" i="0" lang="en-US" sz="18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nham@umich.edu</a:t>
            </a:r>
            <a:endParaRPr b="0" i="0" sz="18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457200" y="274638"/>
            <a:ext cx="8229600" cy="902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457200" y="1346200"/>
            <a:ext cx="8229600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Announcements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Google Test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98" name="Google Shape;98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c2382d8d51_0_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04" name="Google Shape;104;g3c2382d8d51_0_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AutoNum type="arabicPeriod"/>
            </a:pPr>
            <a:r>
              <a:rPr lang="en-US">
                <a:solidFill>
                  <a:srgbClr val="C00000"/>
                </a:solidFill>
              </a:rPr>
              <a:t>Announcements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Google Test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05" name="Google Shape;105;g3c2382d8d51_0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c2382d8d51_0_13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announcements</a:t>
            </a:r>
            <a:endParaRPr/>
          </a:p>
        </p:txBody>
      </p:sp>
      <p:sp>
        <p:nvSpPr>
          <p:cNvPr id="112" name="Google Shape;112;g3c2382d8d51_0_13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Reminder: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HashBlob</a:t>
            </a:r>
            <a:r>
              <a:rPr lang="en-US"/>
              <a:t> (06) and </a:t>
            </a:r>
            <a:r>
              <a:rPr b="1" lang="en-US"/>
              <a:t>Concurrent File Ops</a:t>
            </a:r>
            <a:r>
              <a:rPr lang="en-US"/>
              <a:t> (07) autograder assignments are due this Sunday, 2/8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Also, group photo ratings are due on Friday!</a:t>
            </a:r>
            <a:endParaRPr/>
          </a:p>
          <a:p>
            <a:pPr indent="-381000" lvl="1" marL="9144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Form link available on EdStem</a:t>
            </a:r>
            <a:endParaRPr/>
          </a:p>
        </p:txBody>
      </p:sp>
      <p:sp>
        <p:nvSpPr>
          <p:cNvPr id="113" name="Google Shape;113;g3c2382d8d51_0_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c2382d8d51_0_3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19" name="Google Shape;119;g3c2382d8d51_0_34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Announcements</a:t>
            </a:r>
            <a:endParaRPr>
              <a:solidFill>
                <a:srgbClr val="C00000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AutoNum type="arabicPeriod"/>
            </a:pPr>
            <a:r>
              <a:rPr lang="en-US">
                <a:solidFill>
                  <a:srgbClr val="C00000"/>
                </a:solidFill>
              </a:rPr>
              <a:t>Google Test</a:t>
            </a:r>
            <a:endParaRPr>
              <a:solidFill>
                <a:srgbClr val="C00000"/>
              </a:solidFill>
            </a:endParaRPr>
          </a:p>
          <a:p>
            <a:pPr indent="0" lvl="0" marL="1524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20" name="Google Shape;120;g3c2382d8d51_0_3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c2382d8d51_0_4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27" name="Google Shape;127;g3c2382d8d51_0_4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Last lab we covered CMake, a C++ build system generator.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Some teams may find unit testing their components useful.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Today</a:t>
            </a:r>
            <a:r>
              <a:rPr lang="en-US"/>
              <a:t>, we will cover one of C++’s most </a:t>
            </a:r>
            <a:r>
              <a:rPr lang="en-US"/>
              <a:t>popular</a:t>
            </a:r>
            <a:r>
              <a:rPr lang="en-US"/>
              <a:t> unit testing frameworks, Google Test!</a:t>
            </a:r>
            <a:endParaRPr/>
          </a:p>
        </p:txBody>
      </p:sp>
      <p:sp>
        <p:nvSpPr>
          <p:cNvPr id="128" name="Google Shape;128;g3c2382d8d51_0_4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c2382d8d51_0_271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Google Test (GTest)</a:t>
            </a:r>
            <a:endParaRPr/>
          </a:p>
        </p:txBody>
      </p:sp>
      <p:sp>
        <p:nvSpPr>
          <p:cNvPr id="135" name="Google Shape;135;g3c2382d8d51_0_271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What is Google Test?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Google’s open source C++ unit testing framework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Very popular in industry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It lets you write small, fast tests for functions/classes.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Test runner: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Automatically discovers tests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Runs them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Reports failures with detailed file/line/error info</a:t>
            </a:r>
            <a:endParaRPr/>
          </a:p>
        </p:txBody>
      </p:sp>
      <p:sp>
        <p:nvSpPr>
          <p:cNvPr id="136" name="Google Shape;136;g3c2382d8d51_0_27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bd0a5294d4_0_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to use GTest</a:t>
            </a:r>
            <a:endParaRPr/>
          </a:p>
        </p:txBody>
      </p:sp>
      <p:sp>
        <p:nvSpPr>
          <p:cNvPr id="143" name="Google Shape;143;g3bd0a5294d4_0_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But how do we actually install, use, and run GTest?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Unfortunately, C++ has no canonical package manager, unlike Cargo for Rust. Common ones are vcpkg and conan. 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Luckily, we can do it just in CMake, using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FetchContent</a:t>
            </a:r>
            <a:r>
              <a:rPr lang="en-US"/>
              <a:t>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3bd0a5294d4_0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bd0a5294d4_0_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to use GTest</a:t>
            </a:r>
            <a:endParaRPr/>
          </a:p>
        </p:txBody>
      </p:sp>
      <p:sp>
        <p:nvSpPr>
          <p:cNvPr id="151" name="Google Shape;151;g3bd0a5294d4_0_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But how do we actually install, use, and run GTest?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Unfortunately, C++ has no canonical package manager, unlike Cargo for Rust. Common ones are vcpkg and conan. 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Luckily, we can do it just in CMake, using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FetchContent</a:t>
            </a:r>
            <a:r>
              <a:rPr lang="en-US"/>
              <a:t>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Note:</a:t>
            </a:r>
            <a:r>
              <a:rPr lang="en-US"/>
              <a:t> this also applies to any other testing framework you use.</a:t>
            </a:r>
            <a:endParaRPr/>
          </a:p>
        </p:txBody>
      </p:sp>
      <p:sp>
        <p:nvSpPr>
          <p:cNvPr id="152" name="Google Shape;152;g3bd0a5294d4_0_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c2382d8d51_0_23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3rd party dependencies</a:t>
            </a:r>
            <a:endParaRPr/>
          </a:p>
        </p:txBody>
      </p:sp>
      <p:sp>
        <p:nvSpPr>
          <p:cNvPr id="159" name="Google Shape;159;g3c2382d8d51_0_237"/>
          <p:cNvSpPr txBox="1"/>
          <p:nvPr>
            <p:ph idx="1" type="body"/>
          </p:nvPr>
        </p:nvSpPr>
        <p:spPr>
          <a:xfrm>
            <a:off x="457200" y="1346200"/>
            <a:ext cx="8229600" cy="50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0" name="Google Shape;160;g3c2382d8d51_0_23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1" name="Google Shape;161;g3c2382d8d51_0_237"/>
          <p:cNvSpPr txBox="1"/>
          <p:nvPr/>
        </p:nvSpPr>
        <p:spPr>
          <a:xfrm>
            <a:off x="789300" y="1346200"/>
            <a:ext cx="7565400" cy="3386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6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include</a:t>
            </a:r>
            <a:r>
              <a:rPr i="0" lang="en-US" sz="16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(FetchContent)</a:t>
            </a:r>
            <a:endParaRPr i="0" sz="16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rgbClr val="FFFFF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6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FetchContent_Declare</a:t>
            </a:r>
            <a:r>
              <a:rPr i="0" lang="en-US" sz="16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endParaRPr i="0" sz="16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6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googletest</a:t>
            </a:r>
            <a:endParaRPr i="0" sz="16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6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GIT_REPOSITORY https://github.com/google/googletest.git</a:t>
            </a:r>
            <a:endParaRPr i="0" sz="16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6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GIT_TAG v1.14.0</a:t>
            </a:r>
            <a:endParaRPr i="0" sz="16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6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</a:t>
            </a:r>
            <a:endParaRPr i="0" sz="16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6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FetchContent_MakeAvailable</a:t>
            </a:r>
            <a:r>
              <a:rPr i="0" lang="en-US" sz="16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(googletest)</a:t>
            </a:r>
            <a:endParaRPr i="0" sz="16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162" name="Google Shape;162;g3c2382d8d51_0_237"/>
          <p:cNvSpPr txBox="1"/>
          <p:nvPr/>
        </p:nvSpPr>
        <p:spPr>
          <a:xfrm>
            <a:off x="1228650" y="4732588"/>
            <a:ext cx="668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/tests/CMakeLists.txt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c2382d8d51_0_25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unit test executables</a:t>
            </a:r>
            <a:endParaRPr/>
          </a:p>
        </p:txBody>
      </p:sp>
      <p:sp>
        <p:nvSpPr>
          <p:cNvPr id="169" name="Google Shape;169;g3c2382d8d51_0_25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0" name="Google Shape;170;g3c2382d8d51_0_254"/>
          <p:cNvSpPr txBox="1"/>
          <p:nvPr/>
        </p:nvSpPr>
        <p:spPr>
          <a:xfrm>
            <a:off x="2043150" y="1346200"/>
            <a:ext cx="5057700" cy="4279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add_executable</a:t>
            </a: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lang="en-US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my_test_exec</a:t>
            </a:r>
            <a:endParaRPr i="0" sz="14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math_test.cpp</a:t>
            </a:r>
            <a:endParaRPr i="0" sz="14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</a:t>
            </a:r>
            <a:endParaRPr i="0" sz="14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rgbClr val="FFFFF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target_link_libraries</a:t>
            </a: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lang="en-US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my_test_exec</a:t>
            </a:r>
            <a:endParaRPr i="0" sz="14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PRIVATE</a:t>
            </a:r>
            <a:endParaRPr i="0" sz="14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</a:t>
            </a:r>
            <a:r>
              <a:rPr lang="en-US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my_lib  </a:t>
            </a:r>
            <a:r>
              <a:rPr lang="en-US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Library to test</a:t>
            </a:r>
            <a:endParaRPr i="0" sz="14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GTest::gtest_main</a:t>
            </a:r>
            <a:endParaRPr i="0" sz="14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</a:t>
            </a:r>
            <a:endParaRPr i="0" sz="14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rgbClr val="FFFFF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CTest integration</a:t>
            </a:r>
            <a:endParaRPr i="0" sz="1400" u="none" cap="none" strike="noStrike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include</a:t>
            </a: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(GoogleTest)</a:t>
            </a:r>
            <a:endParaRPr i="0" sz="14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gtest_discover_tests</a:t>
            </a: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(lab_tests)</a:t>
            </a:r>
            <a:endParaRPr i="0" sz="1400" u="none" cap="none" strike="noStrike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171" name="Google Shape;171;g3c2382d8d51_0_254"/>
          <p:cNvSpPr txBox="1"/>
          <p:nvPr/>
        </p:nvSpPr>
        <p:spPr>
          <a:xfrm>
            <a:off x="1228650" y="5625388"/>
            <a:ext cx="668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/tests/CMakeLists.txt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c2382d8d51_0_27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TEST() macro</a:t>
            </a:r>
            <a:endParaRPr/>
          </a:p>
        </p:txBody>
      </p:sp>
      <p:sp>
        <p:nvSpPr>
          <p:cNvPr id="178" name="Google Shape;178;g3c2382d8d51_0_27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This defines a single unit test. Usual convention has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SuiteName</a:t>
            </a:r>
            <a:r>
              <a:rPr lang="en-US"/>
              <a:t> define a unit, and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TestName</a:t>
            </a:r>
            <a:r>
              <a:rPr lang="en-US"/>
              <a:t> names a specific behavior to test.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Instead of having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assert()</a:t>
            </a:r>
            <a:r>
              <a:rPr lang="en-US"/>
              <a:t> or manual boolean checks, GTest has several macros to validate output.</a:t>
            </a:r>
            <a:endParaRPr/>
          </a:p>
        </p:txBody>
      </p:sp>
      <p:sp>
        <p:nvSpPr>
          <p:cNvPr id="179" name="Google Shape;179;g3c2382d8d51_0_27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0" name="Google Shape;180;g3c2382d8d51_0_278"/>
          <p:cNvSpPr txBox="1"/>
          <p:nvPr/>
        </p:nvSpPr>
        <p:spPr>
          <a:xfrm>
            <a:off x="1827450" y="1346200"/>
            <a:ext cx="5489100" cy="523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2200" u="none" cap="none" strike="noStrike">
                <a:solidFill>
                  <a:srgbClr val="BF9000"/>
                </a:solidFill>
                <a:highlight>
                  <a:srgbClr val="F3F3F3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TEST</a:t>
            </a:r>
            <a:r>
              <a:rPr i="0" lang="en-US" sz="2200" u="none" cap="none" strike="noStrike">
                <a:solidFill>
                  <a:srgbClr val="202124"/>
                </a:solidFill>
                <a:highlight>
                  <a:srgbClr val="F3F3F3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2200" u="none" cap="none" strike="noStrike">
                <a:solidFill>
                  <a:srgbClr val="188038"/>
                </a:solidFill>
                <a:highlight>
                  <a:srgbClr val="F3F3F3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SuiteName</a:t>
            </a:r>
            <a:r>
              <a:rPr i="0" lang="en-US" sz="2200" u="none" cap="none" strike="noStrike">
                <a:solidFill>
                  <a:schemeClr val="dk1"/>
                </a:solidFill>
                <a:highlight>
                  <a:srgbClr val="F3F3F3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,</a:t>
            </a:r>
            <a:r>
              <a:rPr i="0" lang="en-US" sz="2200" u="none" cap="none" strike="noStrike">
                <a:solidFill>
                  <a:srgbClr val="FFFFFF"/>
                </a:solidFill>
                <a:highlight>
                  <a:srgbClr val="F3F3F3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2200" u="none" cap="none" strike="noStrike">
                <a:solidFill>
                  <a:srgbClr val="188038"/>
                </a:solidFill>
                <a:highlight>
                  <a:srgbClr val="F3F3F3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TestName</a:t>
            </a:r>
            <a:r>
              <a:rPr i="0" lang="en-US" sz="2200" u="none" cap="none" strike="noStrike">
                <a:solidFill>
                  <a:schemeClr val="dk1"/>
                </a:solidFill>
                <a:highlight>
                  <a:srgbClr val="F3F3F3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) { }</a:t>
            </a:r>
            <a:endParaRPr i="0" sz="2200" u="none" cap="none" strike="noStrike">
              <a:solidFill>
                <a:schemeClr val="dk1"/>
              </a:solidFill>
              <a:highlight>
                <a:srgbClr val="F3F3F3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c2382d8d51_0_29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GTest macros</a:t>
            </a:r>
            <a:endParaRPr/>
          </a:p>
        </p:txBody>
      </p:sp>
      <p:sp>
        <p:nvSpPr>
          <p:cNvPr id="187" name="Google Shape;187;g3c2382d8d51_0_299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Generally, there are two types: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ASSERT_*</a:t>
            </a:r>
            <a:r>
              <a:rPr lang="en-US"/>
              <a:t>: records failures, stops test.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Good for preconditions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E.g., assert a pointer output is non-null before dereferencing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EXPECT_*:</a:t>
            </a:r>
            <a:r>
              <a:rPr lang="en-US"/>
              <a:t> records failures, keeps testing.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Should use by default for non-blocking errors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Allows you to test multiple behaviors without just returning upon the first failure</a:t>
            </a:r>
            <a:endParaRPr/>
          </a:p>
        </p:txBody>
      </p:sp>
      <p:sp>
        <p:nvSpPr>
          <p:cNvPr id="188" name="Google Shape;188;g3c2382d8d51_0_29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c2382d8d51_0_28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GTest macros</a:t>
            </a:r>
            <a:endParaRPr/>
          </a:p>
        </p:txBody>
      </p:sp>
      <p:sp>
        <p:nvSpPr>
          <p:cNvPr id="195" name="Google Shape;195;g3c2382d8d51_0_28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6" name="Google Shape;196;g3c2382d8d51_0_289"/>
          <p:cNvSpPr txBox="1"/>
          <p:nvPr/>
        </p:nvSpPr>
        <p:spPr>
          <a:xfrm>
            <a:off x="1521600" y="1289400"/>
            <a:ext cx="6100800" cy="4279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B45F0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EXPECT_TRUE</a:t>
            </a:r>
            <a:r>
              <a:rPr i="0" lang="en-US" sz="1400" u="none" cap="none" strike="noStrike">
                <a:solidFill>
                  <a:srgbClr val="66666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cond</a:t>
            </a:r>
            <a:r>
              <a:rPr i="0" lang="en-US" sz="1400" u="none" cap="none" strike="noStrike">
                <a:solidFill>
                  <a:srgbClr val="66666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);</a:t>
            </a:r>
            <a:endParaRPr i="0" sz="1400" u="none" cap="none" strike="noStrike">
              <a:solidFill>
                <a:srgbClr val="666666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B45F0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EXPECT_FALSE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cond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);</a:t>
            </a:r>
            <a:endParaRPr i="0" sz="1400" u="none" cap="none" strike="noStrike">
              <a:solidFill>
                <a:srgbClr val="3F3F3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B45F0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EXPECT_EQ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,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b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);</a:t>
            </a:r>
            <a:r>
              <a:rPr i="0" lang="en-US" sz="1400" u="none" cap="none" strike="noStrike">
                <a:solidFill>
                  <a:srgbClr val="7CA66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// uses operator==</a:t>
            </a:r>
            <a:endParaRPr i="0" sz="1400" u="none" cap="none" strike="noStrike">
              <a:solidFill>
                <a:srgbClr val="7CA66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B45F0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EXPECT_NE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,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b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); </a:t>
            </a:r>
            <a:r>
              <a:rPr i="0" lang="en-US" sz="1400" u="none" cap="none" strike="noStrike">
                <a:solidFill>
                  <a:srgbClr val="7CA66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// !=</a:t>
            </a:r>
            <a:endParaRPr i="0" sz="1400" u="none" cap="none" strike="noStrike">
              <a:solidFill>
                <a:srgbClr val="7CA66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B45F0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EXPECT_LT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,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b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);</a:t>
            </a:r>
            <a:r>
              <a:rPr i="0" lang="en-US" sz="1400" u="none" cap="none" strike="noStrike">
                <a:solidFill>
                  <a:srgbClr val="7CA66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// &lt;, &lt;=, &gt;, &gt;= also exist</a:t>
            </a:r>
            <a:endParaRPr i="0" sz="1400" u="none" cap="none" strike="noStrike">
              <a:solidFill>
                <a:srgbClr val="7CA66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rgbClr val="FFFFF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B45F0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EXPECT_NEAR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x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,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y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, </a:t>
            </a:r>
            <a:r>
              <a:rPr i="0" lang="en-US" sz="1400" u="none" cap="none" strike="noStrike">
                <a:solidFill>
                  <a:srgbClr val="66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1e-9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);</a:t>
            </a:r>
            <a:r>
              <a:rPr i="0" lang="en-US" sz="1400" u="none" cap="none" strike="noStrike">
                <a:solidFill>
                  <a:srgbClr val="7CA66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// floating point</a:t>
            </a:r>
            <a:endParaRPr i="0" sz="1400" u="none" cap="none" strike="noStrike">
              <a:solidFill>
                <a:srgbClr val="7CA66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rgbClr val="FFFFF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B45F0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EXPECT_STREQ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cstr1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,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cstr2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);</a:t>
            </a:r>
            <a:r>
              <a:rPr i="0" lang="en-US" sz="1400" u="none" cap="none" strike="noStrike">
                <a:solidFill>
                  <a:srgbClr val="7CA66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// C strings</a:t>
            </a:r>
            <a:endParaRPr i="0" sz="1400" u="none" cap="none" strike="noStrike">
              <a:solidFill>
                <a:srgbClr val="7CA66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B45F0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EXPECT_STRNE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cstr1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,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cstr2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);</a:t>
            </a:r>
            <a:endParaRPr i="0" sz="1400" u="none" cap="none" strike="noStrike">
              <a:solidFill>
                <a:srgbClr val="3F3F3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rgbClr val="FFFFF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B45F0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EXPECT_THROW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400" u="none" cap="none" strike="noStrike">
                <a:solidFill>
                  <a:srgbClr val="BF9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fn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(),</a:t>
            </a:r>
            <a:r>
              <a:rPr i="0" lang="en-US" sz="14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400" u="none" cap="none" strike="noStrike">
                <a:solidFill>
                  <a:srgbClr val="4EC9B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std</a:t>
            </a:r>
            <a:r>
              <a:rPr i="0" lang="en-US" sz="1400" u="none" cap="none" strike="noStrike">
                <a:solidFill>
                  <a:srgbClr val="88888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::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runtime_error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);  </a:t>
            </a:r>
            <a:r>
              <a:rPr lang="en-US">
                <a:solidFill>
                  <a:srgbClr val="7CA66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// exceptions</a:t>
            </a:r>
            <a:endParaRPr>
              <a:solidFill>
                <a:srgbClr val="3F3F3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B45F0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EXPECT_NO_THROW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400" u="none" cap="none" strike="noStrike">
                <a:solidFill>
                  <a:srgbClr val="BF9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fn</a:t>
            </a:r>
            <a:r>
              <a:rPr i="0" lang="en-US" sz="14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());</a:t>
            </a:r>
            <a:endParaRPr i="0" sz="1400" u="none" cap="none" strike="noStrike">
              <a:solidFill>
                <a:srgbClr val="3F3F3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197" name="Google Shape;197;g3c2382d8d51_0_289"/>
          <p:cNvSpPr txBox="1"/>
          <p:nvPr>
            <p:ph idx="1" type="body"/>
          </p:nvPr>
        </p:nvSpPr>
        <p:spPr>
          <a:xfrm>
            <a:off x="457200" y="5786450"/>
            <a:ext cx="82296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And lots more!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c2382d8d51_0_30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204" name="Google Shape;204;g3c2382d8d51_0_30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Try writing your own test case for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Add()</a:t>
            </a:r>
            <a:r>
              <a:rPr lang="en-US"/>
              <a:t>.</a:t>
            </a:r>
            <a:endParaRPr/>
          </a:p>
        </p:txBody>
      </p:sp>
      <p:sp>
        <p:nvSpPr>
          <p:cNvPr id="205" name="Google Shape;205;g3c2382d8d51_0_30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6" name="Google Shape;206;g3c2382d8d51_0_308"/>
          <p:cNvSpPr txBox="1"/>
          <p:nvPr/>
        </p:nvSpPr>
        <p:spPr>
          <a:xfrm>
            <a:off x="1978800" y="1176750"/>
            <a:ext cx="5186400" cy="4125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-US" sz="1600" u="none" cap="none" strike="noStrike">
                <a:solidFill>
                  <a:srgbClr val="BF9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#include</a:t>
            </a:r>
            <a:r>
              <a:rPr i="0" lang="en-US" sz="1600" u="none" cap="none" strike="noStrike">
                <a:solidFill>
                  <a:srgbClr val="569CD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600" u="none" cap="none" strike="noStrike">
                <a:solidFill>
                  <a:srgbClr val="CE917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"math.h"</a:t>
            </a:r>
            <a:endParaRPr i="0" sz="1600" u="none" cap="none" strike="noStrike">
              <a:solidFill>
                <a:srgbClr val="CE917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rgbClr val="FFFFF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-US" sz="1600" u="none" cap="none" strike="noStrike">
                <a:solidFill>
                  <a:srgbClr val="BF9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#include</a:t>
            </a:r>
            <a:r>
              <a:rPr i="0" lang="en-US" sz="1600" u="none" cap="none" strike="noStrike">
                <a:solidFill>
                  <a:srgbClr val="569CD6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600" u="none" cap="none" strike="noStrike">
                <a:solidFill>
                  <a:srgbClr val="CE917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&lt;gtest/gtest.h&gt;</a:t>
            </a:r>
            <a:endParaRPr i="0" sz="1600" u="none" cap="none" strike="noStrike">
              <a:solidFill>
                <a:srgbClr val="CE917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rgbClr val="FFFFF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-US" sz="1600" u="none" cap="none" strike="noStrike">
                <a:solidFill>
                  <a:srgbClr val="BF9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TEST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600" u="none" cap="none" strike="noStrike">
                <a:solidFill>
                  <a:srgbClr val="18803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Math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,</a:t>
            </a:r>
            <a:r>
              <a:rPr i="0" lang="en-US" sz="16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600" u="none" cap="none" strike="noStrike">
                <a:solidFill>
                  <a:srgbClr val="18803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AddTwoNumbers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 {</a:t>
            </a:r>
            <a:endParaRPr i="0" sz="1600" u="none" cap="none" strike="noStrike">
              <a:solidFill>
                <a:srgbClr val="3F3F3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-US" sz="16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	</a:t>
            </a:r>
            <a:r>
              <a:rPr i="0" lang="en-US" sz="1600" u="none" cap="none" strike="noStrike">
                <a:solidFill>
                  <a:srgbClr val="BF9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EXPECT_EQ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600" u="none" cap="none" strike="noStrike">
                <a:solidFill>
                  <a:srgbClr val="BF9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Add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600" u="none" cap="none" strike="noStrike">
                <a:solidFill>
                  <a:srgbClr val="66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2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,</a:t>
            </a:r>
            <a:r>
              <a:rPr i="0" lang="en-US" sz="16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600" u="none" cap="none" strike="noStrike">
                <a:solidFill>
                  <a:srgbClr val="66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3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),</a:t>
            </a:r>
            <a:r>
              <a:rPr i="0" lang="en-US" sz="16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600" u="none" cap="none" strike="noStrike">
                <a:solidFill>
                  <a:srgbClr val="66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5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);</a:t>
            </a:r>
            <a:endParaRPr i="0" sz="1600" u="none" cap="none" strike="noStrike">
              <a:solidFill>
                <a:srgbClr val="3F3F3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}</a:t>
            </a:r>
            <a:endParaRPr i="0" sz="1600" u="none" cap="none" strike="noStrike">
              <a:solidFill>
                <a:srgbClr val="3F3F3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rgbClr val="FFFFF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-US" sz="1600" u="none" cap="none" strike="noStrike">
                <a:solidFill>
                  <a:srgbClr val="BF9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TEST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600" u="none" cap="none" strike="noStrike">
                <a:solidFill>
                  <a:srgbClr val="18803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Math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,</a:t>
            </a:r>
            <a:r>
              <a:rPr i="0" lang="en-US" sz="16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600" u="none" cap="none" strike="noStrike">
                <a:solidFill>
                  <a:srgbClr val="18803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AddWithNegative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 {</a:t>
            </a:r>
            <a:endParaRPr i="0" sz="1600" u="none" cap="none" strike="noStrike">
              <a:solidFill>
                <a:srgbClr val="3F3F3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-US" sz="16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	</a:t>
            </a:r>
            <a:r>
              <a:rPr i="0" lang="en-US" sz="1600" u="none" cap="none" strike="noStrike">
                <a:solidFill>
                  <a:srgbClr val="BF9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EXPECT_EQ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600" u="none" cap="none" strike="noStrike">
                <a:solidFill>
                  <a:srgbClr val="BF9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Add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(</a:t>
            </a:r>
            <a:r>
              <a:rPr i="0" lang="en-US" sz="1600" u="none" cap="none" strike="noStrike">
                <a:solidFill>
                  <a:srgbClr val="66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2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,</a:t>
            </a:r>
            <a:r>
              <a:rPr i="0" lang="en-US" sz="16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600" u="none" cap="none" strike="noStrike">
                <a:solidFill>
                  <a:srgbClr val="66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-5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),</a:t>
            </a:r>
            <a:r>
              <a:rPr i="0" lang="en-US" sz="16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600" u="none" cap="none" strike="noStrike">
                <a:solidFill>
                  <a:srgbClr val="66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-3</a:t>
            </a: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);</a:t>
            </a:r>
            <a:endParaRPr i="0" sz="1600" u="none" cap="none" strike="noStrike">
              <a:solidFill>
                <a:srgbClr val="3F3F3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-US" sz="1600" u="none" cap="none" strike="noStrike">
                <a:solidFill>
                  <a:srgbClr val="3F3F3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}</a:t>
            </a:r>
            <a:endParaRPr i="0" sz="1600" u="none" cap="none" strike="noStrike">
              <a:solidFill>
                <a:srgbClr val="3F3F3F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c25f4ede35_0_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running tests</a:t>
            </a:r>
            <a:endParaRPr/>
          </a:p>
        </p:txBody>
      </p:sp>
      <p:sp>
        <p:nvSpPr>
          <p:cNvPr id="213" name="Google Shape;213;g3c25f4ede35_0_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To run tests from the command line, we use CTest or run the binary directly.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/>
              <a:t>With GTest, we can list tests, only run some tests, and more.</a:t>
            </a:r>
            <a:endParaRPr/>
          </a:p>
        </p:txBody>
      </p:sp>
      <p:sp>
        <p:nvSpPr>
          <p:cNvPr id="214" name="Google Shape;214;g3c25f4ede35_0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5" name="Google Shape;215;g3c25f4ede35_0_0"/>
          <p:cNvSpPr txBox="1"/>
          <p:nvPr/>
        </p:nvSpPr>
        <p:spPr>
          <a:xfrm>
            <a:off x="1810950" y="2336750"/>
            <a:ext cx="5522100" cy="1369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ctest</a:t>
            </a:r>
            <a:r>
              <a:rPr i="0" lang="en-US" sz="14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--test-dir build --output-on-failure</a:t>
            </a:r>
            <a:endParaRPr i="0" sz="1400" u="none" cap="none" strike="noStrike">
              <a:solidFill>
                <a:srgbClr val="1155CC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ctest</a:t>
            </a:r>
            <a:r>
              <a:rPr i="0" lang="en-US" sz="14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-V</a:t>
            </a:r>
            <a:r>
              <a:rPr i="0" lang="en-US" sz="1400" u="none" cap="none" strike="noStrike">
                <a:solidFill>
                  <a:srgbClr val="9CDCFE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400" u="none" cap="none" strike="noStrike">
                <a:solidFill>
                  <a:srgbClr val="7CA66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verbose</a:t>
            </a:r>
            <a:endParaRPr i="0" sz="1400" u="none" cap="none" strike="noStrike">
              <a:solidFill>
                <a:srgbClr val="7CA66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ctest</a:t>
            </a:r>
            <a:r>
              <a:rPr i="0" lang="en-US" sz="14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-R {regex}</a:t>
            </a:r>
            <a:r>
              <a:rPr i="0" lang="en-US" sz="1400" u="none" cap="none" strike="noStrike">
                <a:solidFill>
                  <a:srgbClr val="9CDCFE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400" u="none" cap="none" strike="noStrike">
                <a:solidFill>
                  <a:srgbClr val="7CA66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regex filter</a:t>
            </a:r>
            <a:endParaRPr i="0" sz="1400" u="none" cap="none" strike="noStrike">
              <a:solidFill>
                <a:srgbClr val="7CA66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./build/tests</a:t>
            </a:r>
            <a:r>
              <a:rPr i="0" lang="en-US" sz="1400" u="none" cap="none" strike="noStrike">
                <a:solidFill>
                  <a:srgbClr val="DCDCAA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400" u="none" cap="none" strike="noStrike">
                <a:solidFill>
                  <a:srgbClr val="7CA66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or run the binary directly</a:t>
            </a:r>
            <a:endParaRPr i="0" sz="1400" u="none" cap="none" strike="noStrike">
              <a:solidFill>
                <a:srgbClr val="DCDCAA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216" name="Google Shape;216;g3c25f4ede35_0_0"/>
          <p:cNvSpPr txBox="1"/>
          <p:nvPr/>
        </p:nvSpPr>
        <p:spPr>
          <a:xfrm>
            <a:off x="1125150" y="4514850"/>
            <a:ext cx="6893700" cy="1693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./tests</a:t>
            </a:r>
            <a:r>
              <a:rPr i="0" lang="en-US" sz="14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--gtest_list_tests</a:t>
            </a:r>
            <a:endParaRPr i="0" sz="1400" u="none" cap="none" strike="noStrike">
              <a:solidFill>
                <a:srgbClr val="1155CC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./tests</a:t>
            </a:r>
            <a:r>
              <a:rPr i="0" lang="en-US" sz="14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--gtest_filter=MathUtils.* </a:t>
            </a:r>
            <a:r>
              <a:rPr i="0" lang="en-US" sz="14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 </a:t>
            </a:r>
            <a:r>
              <a:rPr i="0" lang="en-US" sz="1400" u="none" cap="none" strike="noStrike">
                <a:solidFill>
                  <a:srgbClr val="7CA66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only suite</a:t>
            </a:r>
            <a:endParaRPr i="0" sz="1400" u="none" cap="none" strike="noStrike">
              <a:solidFill>
                <a:srgbClr val="7CA66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./tests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--gtest_filter=*Negative*  </a:t>
            </a:r>
            <a:r>
              <a:rPr i="0" lang="en-US" sz="14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 </a:t>
            </a:r>
            <a:r>
              <a:rPr i="0" lang="en-US" sz="1400" u="none" cap="none" strike="noStrike">
                <a:solidFill>
                  <a:srgbClr val="7CA66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wildcard</a:t>
            </a:r>
            <a:endParaRPr i="0" sz="1400" u="none" cap="none" strike="noStrike">
              <a:solidFill>
                <a:srgbClr val="7CA66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./tests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--gtest_filter=MathUtils.*:-*Slow*</a:t>
            </a:r>
            <a:r>
              <a:rPr i="0" lang="en-US" sz="14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</a:t>
            </a:r>
            <a:r>
              <a:rPr i="0" lang="en-US" sz="1400" u="none" cap="none" strike="noStrike">
                <a:solidFill>
                  <a:srgbClr val="7CA66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exclude</a:t>
            </a:r>
            <a:endParaRPr i="0" sz="1400" u="none" cap="none" strike="noStrike">
              <a:solidFill>
                <a:srgbClr val="7CA66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./tests</a:t>
            </a:r>
            <a:r>
              <a:rPr i="0" lang="en-US" sz="1400" u="none" cap="none" strike="noStrike">
                <a:solidFill>
                  <a:srgbClr val="FFFF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</a:t>
            </a:r>
            <a:r>
              <a:rPr i="0" lang="en-US" sz="1400" u="none" cap="none" strike="noStrike">
                <a:solidFill>
                  <a:srgbClr val="1155CC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--gtest_repeat=100 --gtest_break_on_failure</a:t>
            </a:r>
            <a:endParaRPr i="0" sz="1400" u="none" cap="none" strike="noStrike">
              <a:solidFill>
                <a:srgbClr val="1155CC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2014-10-28T21:56:04Z</dcterms:created>
  <dc:creator>Nicole Hamilton</dc:creator>
</cp:coreProperties>
</file>